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58" r:id="rId3"/>
    <p:sldId id="262" r:id="rId4"/>
    <p:sldId id="260" r:id="rId5"/>
    <p:sldId id="307" r:id="rId6"/>
    <p:sldId id="309" r:id="rId7"/>
    <p:sldId id="308" r:id="rId8"/>
    <p:sldId id="310" r:id="rId9"/>
    <p:sldId id="311" r:id="rId10"/>
    <p:sldId id="312" r:id="rId11"/>
    <p:sldId id="314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6" r:id="rId24"/>
    <p:sldId id="328" r:id="rId25"/>
    <p:sldId id="329" r:id="rId26"/>
    <p:sldId id="337" r:id="rId27"/>
    <p:sldId id="338" r:id="rId28"/>
  </p:sldIdLst>
  <p:sldSz cx="9144000" cy="5143500" type="screen16x9"/>
  <p:notesSz cx="6858000" cy="9144000"/>
  <p:embeddedFontLst>
    <p:embeddedFont>
      <p:font typeface="Bebas Neue" panose="020B0604020202020204" charset="0"/>
      <p:regular r:id="rId30"/>
    </p:embeddedFont>
    <p:embeddedFont>
      <p:font typeface="Oxygen" panose="020B0604020202020204" charset="0"/>
      <p:regular r:id="rId31"/>
      <p:bold r:id="rId32"/>
    </p:embeddedFont>
    <p:embeddedFont>
      <p:font typeface="Oxygen Light" panose="020B0604020202020204" charset="0"/>
      <p:regular r:id="rId33"/>
      <p:bold r:id="rId34"/>
    </p:embeddedFont>
    <p:embeddedFont>
      <p:font typeface="Poiret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95DF00-0EC6-4DBE-B10B-D2BA63D28B7A}">
  <a:tblStyle styleId="{5795DF00-0EC6-4DBE-B10B-D2BA63D28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125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080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854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26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075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353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362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60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17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5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01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48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86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0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847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0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166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16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1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0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60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4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88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75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3">
            <a:extLst>
              <a:ext uri="{FF2B5EF4-FFF2-40B4-BE49-F238E27FC236}">
                <a16:creationId xmlns:a16="http://schemas.microsoft.com/office/drawing/2014/main" id="{A83380B5-1621-4EAA-86FC-F098FF3315A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52445" y="1229043"/>
            <a:ext cx="5698150" cy="241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DATA SCIENCE FOR BUSINESS</a:t>
            </a:r>
            <a:br>
              <a:rPr lang="en-US" sz="1800" b="1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1800" b="1" dirty="0">
                <a:solidFill>
                  <a:schemeClr val="bg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1800" b="1" dirty="0">
                <a:solidFill>
                  <a:schemeClr val="bg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Prediksi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Menggunakan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 Linear Regression,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Decisiontree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Randomforest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 dan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Kneighbors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  <a:t> pada Harga Mobil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Fira Sans"/>
                <a:cs typeface="Arial"/>
                <a:sym typeface="Arial"/>
              </a:rPr>
              <a:t>Second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Fira Sans"/>
                <a:cs typeface="Arial"/>
                <a:sym typeface="Arial"/>
              </a:rPr>
            </a:br>
            <a:endParaRPr lang="fi-FI" sz="1800" b="1" dirty="0">
              <a:solidFill>
                <a:schemeClr val="bg2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1348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4B7B6-A0F8-4E1C-802B-65DE29A83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3" t="25481" b="15408"/>
          <a:stretch/>
        </p:blipFill>
        <p:spPr>
          <a:xfrm>
            <a:off x="548640" y="1709324"/>
            <a:ext cx="7330440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0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674370" y="1324104"/>
            <a:ext cx="8267611" cy="355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Missing Value : Mode ( Seats, Mileage, Power, Engine )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4B1BF-A8A0-4A8C-BEEB-B49C317A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7" t="35659" r="19500" b="28445"/>
          <a:stretch/>
        </p:blipFill>
        <p:spPr>
          <a:xfrm>
            <a:off x="674370" y="1521002"/>
            <a:ext cx="6237778" cy="19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674370" y="1339367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Dropping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satuan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: Mileage, Engine, Power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2193E-2FD3-49D1-A914-AF1E67980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7" t="59406" r="-5167" b="9482"/>
          <a:stretch/>
        </p:blipFill>
        <p:spPr>
          <a:xfrm>
            <a:off x="674370" y="1578963"/>
            <a:ext cx="7795260" cy="16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B0A58B-CB9B-4D9D-8089-D975E751C764}"/>
              </a:ext>
            </a:extLst>
          </p:cNvPr>
          <p:cNvSpPr txBox="1"/>
          <p:nvPr/>
        </p:nvSpPr>
        <p:spPr>
          <a:xfrm>
            <a:off x="533047" y="32702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Mengonversi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FDFEC1-8274-49F8-B66C-7D12235EC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6" t="33230" b="50000"/>
          <a:stretch/>
        </p:blipFill>
        <p:spPr>
          <a:xfrm>
            <a:off x="674370" y="3747418"/>
            <a:ext cx="7277100" cy="8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1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1394460" y="1392094"/>
            <a:ext cx="7147560" cy="44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Menambahkan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kolom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baru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di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bingkai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data kami.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Split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grup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name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menjadi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kata</a:t>
            </a:r>
          </a:p>
          <a:p>
            <a:pPr marL="0" lvl="0" indent="0" algn="just">
              <a:spcAft>
                <a:spcPts val="160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	missal : Maruti Wagon RLXI CNG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menjadi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Maruti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1370" y="0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Feature Engineering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106A3-5CC7-4453-96CF-34786B600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7184" r="1500" b="5303"/>
          <a:stretch/>
        </p:blipFill>
        <p:spPr>
          <a:xfrm>
            <a:off x="1112520" y="2207209"/>
            <a:ext cx="6629400" cy="27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754204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Double brand name </a:t>
            </a:r>
          </a:p>
          <a:p>
            <a:pPr marL="0" lvl="0" indent="0" algn="just">
              <a:spcAft>
                <a:spcPts val="1600"/>
              </a:spcAft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	missal : Isuzu, ISUZU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menjadi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ISUZU 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3780" y="7745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07CE0-48F9-4AA5-BF2C-944E11C6A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0" t="33480" b="18519"/>
          <a:stretch/>
        </p:blipFill>
        <p:spPr>
          <a:xfrm>
            <a:off x="684205" y="2330098"/>
            <a:ext cx="722376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8206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n-NO" sz="1200" dirty="0">
                <a:solidFill>
                  <a:schemeClr val="bg2">
                    <a:lumMod val="50000"/>
                  </a:schemeClr>
                </a:solidFill>
              </a:rPr>
              <a:t>Membuat kerangka data baru yang akan kita gunakan untuk analisis.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8A26E-8FDF-44E1-8C6C-0DAFB0E47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00" t="25480" r="3083" b="5304"/>
          <a:stretch/>
        </p:blipFill>
        <p:spPr>
          <a:xfrm>
            <a:off x="632460" y="1691640"/>
            <a:ext cx="6065520" cy="30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4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8206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n-NO" sz="1200" dirty="0">
                <a:solidFill>
                  <a:schemeClr val="bg2">
                    <a:lumMod val="50000"/>
                  </a:schemeClr>
                </a:solidFill>
              </a:rPr>
              <a:t>Membuat kerangka data baru yang akan kita gunakan untuk analisis.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Data Analysis</a:t>
            </a:r>
            <a:endParaRPr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1EE5C-6512-46DD-BF55-7588EC07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0" t="26870" r="33499" b="13778"/>
          <a:stretch/>
        </p:blipFill>
        <p:spPr>
          <a:xfrm>
            <a:off x="655320" y="1578963"/>
            <a:ext cx="4663440" cy="30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617220" y="142778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v-SE" sz="1200" dirty="0">
                <a:solidFill>
                  <a:schemeClr val="bg2">
                    <a:lumMod val="50000"/>
                  </a:schemeClr>
                </a:solidFill>
              </a:rPr>
              <a:t>Analisis sehubungan dengan jumlah mobil: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Brand_Name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vs Car count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6A37E-9E23-4F6B-8F16-DB679D08E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3" t="27335" r="19833" b="17185"/>
          <a:stretch/>
        </p:blipFill>
        <p:spPr>
          <a:xfrm>
            <a:off x="541020" y="1846484"/>
            <a:ext cx="6187440" cy="3148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3F471F-61A8-4244-BAA4-F2B404599253}"/>
              </a:ext>
            </a:extLst>
          </p:cNvPr>
          <p:cNvSpPr/>
          <p:nvPr/>
        </p:nvSpPr>
        <p:spPr>
          <a:xfrm>
            <a:off x="6941820" y="2334874"/>
            <a:ext cx="1897380" cy="13411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Orang lebih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membeli</a:t>
            </a:r>
            <a:r>
              <a:rPr lang="en-US" sz="1200" dirty="0"/>
              <a:t> </a:t>
            </a:r>
            <a:r>
              <a:rPr lang="en-US" sz="1200" dirty="0" err="1"/>
              <a:t>mobil</a:t>
            </a:r>
            <a:r>
              <a:rPr lang="en-US" sz="1200" dirty="0"/>
              <a:t> </a:t>
            </a:r>
          </a:p>
          <a:p>
            <a:r>
              <a:rPr lang="en-US" sz="1200" dirty="0"/>
              <a:t>Maruti dan Hyundai </a:t>
            </a:r>
            <a:r>
              <a:rPr lang="en-US" sz="1200" dirty="0" err="1"/>
              <a:t>dibandingkan</a:t>
            </a:r>
            <a:r>
              <a:rPr lang="en-US" sz="1200" dirty="0"/>
              <a:t> </a:t>
            </a:r>
            <a:r>
              <a:rPr lang="en-US" sz="1200" dirty="0" err="1"/>
              <a:t>merek</a:t>
            </a:r>
            <a:r>
              <a:rPr lang="en-US" sz="1200" dirty="0"/>
              <a:t> lain</a:t>
            </a:r>
          </a:p>
        </p:txBody>
      </p:sp>
    </p:spTree>
    <p:extLst>
      <p:ext uri="{BB962C8B-B14F-4D97-AF65-F5344CB8AC3E}">
        <p14:creationId xmlns:p14="http://schemas.microsoft.com/office/powerpoint/2010/main" val="157214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8206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n-NO" sz="1200" dirty="0">
                <a:solidFill>
                  <a:schemeClr val="bg2">
                    <a:lumMod val="50000"/>
                  </a:schemeClr>
                </a:solidFill>
              </a:rPr>
              <a:t>Year vs Car Count:.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83F55-2AEF-487E-BD19-724BF6484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83" t="30698" r="22334" b="18963"/>
          <a:stretch/>
        </p:blipFill>
        <p:spPr>
          <a:xfrm>
            <a:off x="632460" y="1578963"/>
            <a:ext cx="6342770" cy="30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6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8206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5EBCB-67E6-45D6-A110-C3EB1406FB4E}"/>
              </a:ext>
            </a:extLst>
          </p:cNvPr>
          <p:cNvSpPr txBox="1"/>
          <p:nvPr/>
        </p:nvSpPr>
        <p:spPr>
          <a:xfrm>
            <a:off x="5494020" y="2030910"/>
            <a:ext cx="3459480" cy="18552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 </a:t>
            </a:r>
            <a:r>
              <a:rPr lang="en-US" dirty="0" err="1"/>
              <a:t>maksimum</a:t>
            </a:r>
            <a:r>
              <a:rPr lang="en-US" dirty="0"/>
              <a:t> adalah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bensin</a:t>
            </a:r>
            <a:r>
              <a:rPr lang="en-US" dirty="0"/>
              <a:t> dan diesel.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 manual lebih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paling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detik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 </a:t>
            </a:r>
            <a:r>
              <a:rPr lang="en-US" dirty="0" err="1"/>
              <a:t>dengan</a:t>
            </a:r>
            <a:r>
              <a:rPr lang="en-US" dirty="0"/>
              <a:t> 5 </a:t>
            </a:r>
            <a:r>
              <a:rPr lang="en-US" dirty="0" err="1"/>
              <a:t>tempat</a:t>
            </a:r>
            <a:r>
              <a:rPr lang="en-US" dirty="0"/>
              <a:t> duduk lebih </a:t>
            </a:r>
            <a:r>
              <a:rPr lang="en-US" dirty="0" err="1"/>
              <a:t>dominan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D09E1-43D0-414A-90FF-E4BE57EC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56"/>
            <a:ext cx="4827181" cy="2528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573D7-0E8E-47BC-B64F-5A078D00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81" y="0"/>
            <a:ext cx="4373017" cy="252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173B8-FF6F-40C4-8487-597A6388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61126"/>
            <a:ext cx="4810548" cy="2528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9AB3E-8175-463B-8B9C-4636EB7FF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223" y="2523051"/>
            <a:ext cx="4489975" cy="26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AGENDA</a:t>
            </a:r>
            <a:endParaRPr dirty="0">
              <a:latin typeface="+mn-lt"/>
            </a:endParaRPr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Latar Belakang</a:t>
            </a:r>
            <a:endParaRPr dirty="0">
              <a:latin typeface="+mn-lt"/>
            </a:endParaRP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set</a:t>
            </a:r>
            <a:endParaRPr dirty="0">
              <a:latin typeface="+mn-lt"/>
            </a:endParaRPr>
          </a:p>
        </p:txBody>
      </p:sp>
      <p:sp>
        <p:nvSpPr>
          <p:cNvPr id="184" name="Google Shape;184;p36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4239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Langkah-Langkah</a:t>
            </a:r>
            <a:endParaRPr dirty="0">
              <a:latin typeface="+mn-lt"/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1402350" y="1385575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4086150" y="1385575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6"/>
          <p:cNvSpPr/>
          <p:nvPr/>
        </p:nvSpPr>
        <p:spPr>
          <a:xfrm>
            <a:off x="6769950" y="1385575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36"/>
          <p:cNvCxnSpPr>
            <a:stCxn id="186" idx="4"/>
            <a:endCxn id="180" idx="0"/>
          </p:cNvCxnSpPr>
          <p:nvPr/>
        </p:nvCxnSpPr>
        <p:spPr>
          <a:xfrm>
            <a:off x="1888200" y="2357275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6"/>
          <p:cNvCxnSpPr>
            <a:stCxn id="187" idx="4"/>
            <a:endCxn id="182" idx="0"/>
          </p:cNvCxnSpPr>
          <p:nvPr/>
        </p:nvCxnSpPr>
        <p:spPr>
          <a:xfrm>
            <a:off x="4572000" y="2357275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6"/>
          <p:cNvCxnSpPr>
            <a:cxnSpLocks/>
            <a:stCxn id="188" idx="4"/>
            <a:endCxn id="184" idx="0"/>
          </p:cNvCxnSpPr>
          <p:nvPr/>
        </p:nvCxnSpPr>
        <p:spPr>
          <a:xfrm>
            <a:off x="7255800" y="2357275"/>
            <a:ext cx="43770" cy="44716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4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7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182880" y="1455668"/>
            <a:ext cx="2339340" cy="123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v-SE" sz="1200" dirty="0">
                <a:solidFill>
                  <a:schemeClr val="bg2">
                    <a:lumMod val="50000"/>
                  </a:schemeClr>
                </a:solidFill>
              </a:rPr>
              <a:t>Hubungan antara price dan km drove: (scatterplot)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260" y="0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Predict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DCBD1-6FB4-41D8-90A5-E62C6B33A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3" t="23408" r="54583" b="32624"/>
          <a:stretch/>
        </p:blipFill>
        <p:spPr>
          <a:xfrm>
            <a:off x="182880" y="1645920"/>
            <a:ext cx="2682240" cy="2261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A97CC-C8ED-4594-BDD3-939531072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1" t="32741" r="53832" b="21925"/>
          <a:stretch/>
        </p:blipFill>
        <p:spPr>
          <a:xfrm>
            <a:off x="3192780" y="1703711"/>
            <a:ext cx="2804160" cy="2331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8AE1C-547E-4A8C-B397-A923565CF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0" t="23968" r="53000" b="32000"/>
          <a:stretch/>
        </p:blipFill>
        <p:spPr>
          <a:xfrm>
            <a:off x="6115489" y="1645920"/>
            <a:ext cx="3028511" cy="2400300"/>
          </a:xfrm>
          <a:prstGeom prst="rect">
            <a:avLst/>
          </a:prstGeom>
        </p:spPr>
      </p:pic>
      <p:sp>
        <p:nvSpPr>
          <p:cNvPr id="11" name="Google Shape;206;p38">
            <a:extLst>
              <a:ext uri="{FF2B5EF4-FFF2-40B4-BE49-F238E27FC236}">
                <a16:creationId xmlns:a16="http://schemas.microsoft.com/office/drawing/2014/main" id="{C536E9E0-6253-46A8-9B66-CC4F1162E566}"/>
              </a:ext>
            </a:extLst>
          </p:cNvPr>
          <p:cNvSpPr txBox="1">
            <a:spLocks/>
          </p:cNvSpPr>
          <p:nvPr/>
        </p:nvSpPr>
        <p:spPr>
          <a:xfrm>
            <a:off x="3028512" y="1455668"/>
            <a:ext cx="2339340" cy="12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171450" indent="-1714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v-SE" sz="1200" dirty="0">
                <a:solidFill>
                  <a:schemeClr val="bg2">
                    <a:lumMod val="50000"/>
                  </a:schemeClr>
                </a:solidFill>
              </a:rPr>
              <a:t>Hubungan antara milleage dan price (scatterplot)</a:t>
            </a:r>
          </a:p>
        </p:txBody>
      </p:sp>
      <p:sp>
        <p:nvSpPr>
          <p:cNvPr id="12" name="Google Shape;206;p38">
            <a:extLst>
              <a:ext uri="{FF2B5EF4-FFF2-40B4-BE49-F238E27FC236}">
                <a16:creationId xmlns:a16="http://schemas.microsoft.com/office/drawing/2014/main" id="{2CEEA358-DB0E-4F19-B34B-72664516EEF8}"/>
              </a:ext>
            </a:extLst>
          </p:cNvPr>
          <p:cNvSpPr txBox="1">
            <a:spLocks/>
          </p:cNvSpPr>
          <p:nvPr/>
        </p:nvSpPr>
        <p:spPr>
          <a:xfrm>
            <a:off x="6115489" y="1464223"/>
            <a:ext cx="2339340" cy="12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171450" indent="-1714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v-SE" sz="1200" dirty="0">
                <a:solidFill>
                  <a:schemeClr val="bg2">
                    <a:lumMod val="50000"/>
                  </a:schemeClr>
                </a:solidFill>
              </a:rPr>
              <a:t>Hubungan antara seats dan price (scatterplot)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E31D6-0863-4B49-AA7D-A57B2B9B8D9B}"/>
              </a:ext>
            </a:extLst>
          </p:cNvPr>
          <p:cNvSpPr txBox="1"/>
          <p:nvPr/>
        </p:nvSpPr>
        <p:spPr>
          <a:xfrm>
            <a:off x="182880" y="3977640"/>
            <a:ext cx="284563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salah </a:t>
            </a:r>
            <a:r>
              <a:rPr lang="en-US" sz="1100" dirty="0" err="1"/>
              <a:t>satu</a:t>
            </a:r>
            <a:r>
              <a:rPr lang="en-US" sz="1100" dirty="0"/>
              <a:t> </a:t>
            </a:r>
            <a:r>
              <a:rPr lang="en-US" sz="1100" dirty="0" err="1"/>
              <a:t>mobil</a:t>
            </a:r>
            <a:r>
              <a:rPr lang="en-US" sz="1100" dirty="0"/>
              <a:t> </a:t>
            </a:r>
            <a:r>
              <a:rPr lang="en-US" sz="1100" dirty="0" err="1"/>
              <a:t>mempunyai</a:t>
            </a:r>
            <a:r>
              <a:rPr lang="en-US" sz="1100" dirty="0"/>
              <a:t> km </a:t>
            </a:r>
            <a:r>
              <a:rPr lang="en-US" sz="1100" dirty="0" err="1"/>
              <a:t>mengemudi</a:t>
            </a:r>
            <a:r>
              <a:rPr lang="en-US" sz="1100" dirty="0"/>
              <a:t> lebih </a:t>
            </a:r>
            <a:r>
              <a:rPr lang="en-US" sz="1100" dirty="0" err="1"/>
              <a:t>dari</a:t>
            </a:r>
            <a:r>
              <a:rPr lang="en-US" sz="1100" dirty="0"/>
              <a:t> 6500.000, ini adalah outlier dan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perlu</a:t>
            </a:r>
            <a:r>
              <a:rPr lang="en-US" sz="1100" dirty="0"/>
              <a:t> </a:t>
            </a:r>
            <a:r>
              <a:rPr lang="en-US" sz="1100" dirty="0" err="1"/>
              <a:t>menghapusnya</a:t>
            </a:r>
            <a:r>
              <a:rPr lang="en-US" sz="1100" dirty="0"/>
              <a:t>, </a:t>
            </a:r>
            <a:r>
              <a:rPr lang="en-US" sz="1100" dirty="0" err="1"/>
              <a:t>selanjutnya</a:t>
            </a:r>
            <a:r>
              <a:rPr lang="en-US" sz="1100" dirty="0"/>
              <a:t> kami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</a:t>
            </a:r>
            <a:r>
              <a:rPr lang="en-US" sz="1100" dirty="0" err="1"/>
              <a:t>penghapusan</a:t>
            </a:r>
            <a:r>
              <a:rPr lang="en-US" sz="1100" dirty="0"/>
              <a:t> </a:t>
            </a:r>
            <a:r>
              <a:rPr lang="en-US" sz="1100" dirty="0" err="1"/>
              <a:t>outliernya</a:t>
            </a:r>
            <a:endParaRPr lang="en-US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E27B88-0AB0-4CDF-8752-5C8DE09314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00" t="53332" r="41297" b="39557"/>
          <a:stretch/>
        </p:blipFill>
        <p:spPr>
          <a:xfrm>
            <a:off x="182880" y="4706926"/>
            <a:ext cx="3498061" cy="3276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6BD09BC-B3D6-4534-A873-DA1E7A65DDAE}"/>
              </a:ext>
            </a:extLst>
          </p:cNvPr>
          <p:cNvSpPr/>
          <p:nvPr/>
        </p:nvSpPr>
        <p:spPr>
          <a:xfrm>
            <a:off x="6652260" y="3195241"/>
            <a:ext cx="274320" cy="855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41031A-5B95-448E-A5F2-764FDC6D7D08}"/>
              </a:ext>
            </a:extLst>
          </p:cNvPr>
          <p:cNvSpPr/>
          <p:nvPr/>
        </p:nvSpPr>
        <p:spPr>
          <a:xfrm>
            <a:off x="3688470" y="3202471"/>
            <a:ext cx="274320" cy="855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5A29DA-76AB-4A9C-9E8C-BF4A4373C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6" t="28296" r="45584" b="5303"/>
          <a:stretch/>
        </p:blipFill>
        <p:spPr>
          <a:xfrm>
            <a:off x="331470" y="228404"/>
            <a:ext cx="4410652" cy="47476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680B02-3C46-4417-9C3E-C23B7F8AC26E}"/>
              </a:ext>
            </a:extLst>
          </p:cNvPr>
          <p:cNvSpPr/>
          <p:nvPr/>
        </p:nvSpPr>
        <p:spPr>
          <a:xfrm rot="16200000">
            <a:off x="1685249" y="1101167"/>
            <a:ext cx="133889" cy="102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575C0B-8E2D-45A9-B1B4-2388196366D2}"/>
              </a:ext>
            </a:extLst>
          </p:cNvPr>
          <p:cNvSpPr/>
          <p:nvPr/>
        </p:nvSpPr>
        <p:spPr>
          <a:xfrm rot="16200000">
            <a:off x="1568291" y="751429"/>
            <a:ext cx="133888" cy="1021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891C5-2B79-4B9C-A4A2-1C182B7A6898}"/>
              </a:ext>
            </a:extLst>
          </p:cNvPr>
          <p:cNvSpPr txBox="1"/>
          <p:nvPr/>
        </p:nvSpPr>
        <p:spPr>
          <a:xfrm>
            <a:off x="4898332" y="1612112"/>
            <a:ext cx="3558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FF0000"/>
                </a:solidFill>
              </a:rPr>
              <a:t>Ada missing value pada Seat </a:t>
            </a:r>
            <a:r>
              <a:rPr lang="en-US" sz="1200" dirty="0" err="1">
                <a:solidFill>
                  <a:srgbClr val="FF0000"/>
                </a:solidFill>
              </a:rPr>
              <a:t>yaitu</a:t>
            </a:r>
            <a:r>
              <a:rPr lang="en-US" sz="1200" dirty="0">
                <a:solidFill>
                  <a:srgbClr val="FF0000"/>
                </a:solidFill>
              </a:rPr>
              <a:t> 1 row</a:t>
            </a:r>
          </a:p>
          <a:p>
            <a:pPr algn="just"/>
            <a:r>
              <a:rPr lang="en-US" sz="1200" dirty="0">
                <a:solidFill>
                  <a:srgbClr val="FF0000"/>
                </a:solidFill>
              </a:rPr>
              <a:t>Pada Mileage </a:t>
            </a:r>
            <a:r>
              <a:rPr lang="en-US" sz="1200" dirty="0" err="1">
                <a:solidFill>
                  <a:srgbClr val="FF0000"/>
                </a:solidFill>
              </a:rPr>
              <a:t>yaitu</a:t>
            </a:r>
            <a:r>
              <a:rPr lang="en-US" sz="1200" dirty="0">
                <a:solidFill>
                  <a:srgbClr val="FF0000"/>
                </a:solidFill>
              </a:rPr>
              <a:t> 68 row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2FCD8-5D5B-4D63-A2DE-A9A42E50F1BE}"/>
              </a:ext>
            </a:extLst>
          </p:cNvPr>
          <p:cNvCxnSpPr/>
          <p:nvPr/>
        </p:nvCxnSpPr>
        <p:spPr>
          <a:xfrm>
            <a:off x="175260" y="3489960"/>
            <a:ext cx="3124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CD68F-3619-4823-BBEE-35818FCC474B}"/>
              </a:ext>
            </a:extLst>
          </p:cNvPr>
          <p:cNvSpPr txBox="1"/>
          <p:nvPr/>
        </p:nvSpPr>
        <p:spPr>
          <a:xfrm>
            <a:off x="4898332" y="2308754"/>
            <a:ext cx="3558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FF0000"/>
                </a:solidFill>
              </a:rPr>
              <a:t>Handling missing value Seat </a:t>
            </a:r>
            <a:r>
              <a:rPr lang="en-US" sz="1200" dirty="0" err="1">
                <a:solidFill>
                  <a:srgbClr val="FF0000"/>
                </a:solidFill>
              </a:rPr>
              <a:t>dengan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cara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didrop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menggunakan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angka</a:t>
            </a:r>
            <a:r>
              <a:rPr lang="en-US" sz="1200" dirty="0">
                <a:solidFill>
                  <a:srgbClr val="FF0000"/>
                </a:solidFill>
              </a:rPr>
              <a:t> modus</a:t>
            </a:r>
          </a:p>
          <a:p>
            <a:pPr algn="just"/>
            <a:endParaRPr lang="en-US" sz="1200" dirty="0">
              <a:solidFill>
                <a:srgbClr val="FF0000"/>
              </a:solidFill>
            </a:endParaRPr>
          </a:p>
          <a:p>
            <a:pPr algn="just"/>
            <a:r>
              <a:rPr lang="en-US" sz="1200" dirty="0">
                <a:solidFill>
                  <a:srgbClr val="FF0000"/>
                </a:solidFill>
              </a:rPr>
              <a:t>Handling missing value Mileage </a:t>
            </a:r>
            <a:r>
              <a:rPr lang="en-US" sz="1200" dirty="0" err="1">
                <a:solidFill>
                  <a:srgbClr val="FF0000"/>
                </a:solidFill>
              </a:rPr>
              <a:t>dengan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cara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didrop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menggunakan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angka</a:t>
            </a:r>
            <a:r>
              <a:rPr lang="en-US" sz="1200" dirty="0">
                <a:solidFill>
                  <a:srgbClr val="FF0000"/>
                </a:solidFill>
              </a:rPr>
              <a:t> modus</a:t>
            </a:r>
          </a:p>
          <a:p>
            <a:pPr algn="just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Google Shape;217;p40">
            <a:extLst>
              <a:ext uri="{FF2B5EF4-FFF2-40B4-BE49-F238E27FC236}">
                <a16:creationId xmlns:a16="http://schemas.microsoft.com/office/drawing/2014/main" id="{BCB32FF7-D499-4FE5-924B-434FD99CDA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8332" y="353630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Remove Outliner</a:t>
            </a:r>
          </a:p>
        </p:txBody>
      </p:sp>
    </p:spTree>
    <p:extLst>
      <p:ext uri="{BB962C8B-B14F-4D97-AF65-F5344CB8AC3E}">
        <p14:creationId xmlns:p14="http://schemas.microsoft.com/office/powerpoint/2010/main" val="43244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107743" y="1285440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Menangani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categorical columns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algoritma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machine learning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bekerja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dengan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numeric value</a:t>
            </a: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077" y="0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Handing categorical data 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46684-9249-40FB-9FC8-08A1F29E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6" t="28148" r="13834" b="21481"/>
          <a:stretch/>
        </p:blipFill>
        <p:spPr>
          <a:xfrm>
            <a:off x="107743" y="1726106"/>
            <a:ext cx="7199289" cy="3234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0A74E-2BE6-4131-A2B6-8389768FF7F0}"/>
              </a:ext>
            </a:extLst>
          </p:cNvPr>
          <p:cNvSpPr txBox="1"/>
          <p:nvPr/>
        </p:nvSpPr>
        <p:spPr>
          <a:xfrm>
            <a:off x="6834077" y="1256540"/>
            <a:ext cx="2202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Handling categorical data :</a:t>
            </a:r>
          </a:p>
          <a:p>
            <a:pPr algn="ctr"/>
            <a:r>
              <a:rPr lang="en-US" dirty="0">
                <a:solidFill>
                  <a:srgbClr val="292929"/>
                </a:solidFill>
                <a:latin typeface="charter"/>
              </a:rPr>
              <a:t>Fuel type</a:t>
            </a:r>
          </a:p>
          <a:p>
            <a:pPr algn="ctr"/>
            <a:r>
              <a:rPr lang="en-US" dirty="0">
                <a:solidFill>
                  <a:srgbClr val="292929"/>
                </a:solidFill>
                <a:latin typeface="charter"/>
              </a:rPr>
              <a:t>Transmission</a:t>
            </a:r>
          </a:p>
          <a:p>
            <a:pPr algn="ctr"/>
            <a:r>
              <a:rPr lang="en-US" dirty="0">
                <a:solidFill>
                  <a:srgbClr val="292929"/>
                </a:solidFill>
                <a:latin typeface="charter"/>
              </a:rPr>
              <a:t>Owner-type</a:t>
            </a:r>
          </a:p>
          <a:p>
            <a:pPr algn="ctr"/>
            <a:r>
              <a:rPr lang="en-US" dirty="0">
                <a:solidFill>
                  <a:srgbClr val="292929"/>
                </a:solidFill>
                <a:latin typeface="charter"/>
              </a:rPr>
              <a:t>Brand-type</a:t>
            </a:r>
          </a:p>
          <a:p>
            <a:pPr algn="ctr"/>
            <a:endParaRPr lang="en-US" dirty="0">
              <a:solidFill>
                <a:srgbClr val="292929"/>
              </a:solidFill>
              <a:latin typeface="charter"/>
            </a:endParaRPr>
          </a:p>
          <a:p>
            <a:pPr algn="ctr"/>
            <a:r>
              <a:rPr lang="en-US" dirty="0" err="1">
                <a:solidFill>
                  <a:srgbClr val="292929"/>
                </a:solidFill>
                <a:latin typeface="charter"/>
              </a:rPr>
              <a:t>Menggunakan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fungsi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Label Encoder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23E4DF-7706-4C36-B5EB-E9FC586AFF87}"/>
              </a:ext>
            </a:extLst>
          </p:cNvPr>
          <p:cNvSpPr/>
          <p:nvPr/>
        </p:nvSpPr>
        <p:spPr>
          <a:xfrm rot="16200000">
            <a:off x="5901375" y="2852507"/>
            <a:ext cx="274318" cy="1997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2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8206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n-NO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Correlation Matrix</a:t>
            </a:r>
            <a:endParaRPr sz="24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49315-A0D1-4600-8176-CC7185CD6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7" t="25481" r="46667" b="10371"/>
          <a:stretch/>
        </p:blipFill>
        <p:spPr>
          <a:xfrm>
            <a:off x="426720" y="1188719"/>
            <a:ext cx="3810000" cy="3401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DE83E-F238-400E-9917-7C5A4A87B534}"/>
              </a:ext>
            </a:extLst>
          </p:cNvPr>
          <p:cNvSpPr txBox="1"/>
          <p:nvPr/>
        </p:nvSpPr>
        <p:spPr>
          <a:xfrm>
            <a:off x="4655820" y="1292094"/>
            <a:ext cx="40005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adalah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.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.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meringkas</a:t>
            </a:r>
            <a:r>
              <a:rPr lang="en-US" dirty="0"/>
              <a:t> data,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yang lebih </a:t>
            </a:r>
            <a:r>
              <a:rPr lang="en-US" dirty="0" err="1"/>
              <a:t>maju</a:t>
            </a:r>
            <a:r>
              <a:rPr lang="en-US" dirty="0"/>
              <a:t>, dan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diagnostik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lanjutan</a:t>
            </a:r>
            <a:r>
              <a:rPr lang="en-US" dirty="0"/>
              <a:t>.</a:t>
            </a:r>
          </a:p>
        </p:txBody>
      </p:sp>
      <p:sp>
        <p:nvSpPr>
          <p:cNvPr id="8" name="Google Shape;217;p40">
            <a:extLst>
              <a:ext uri="{FF2B5EF4-FFF2-40B4-BE49-F238E27FC236}">
                <a16:creationId xmlns:a16="http://schemas.microsoft.com/office/drawing/2014/main" id="{203CF524-60BA-46E6-B0F6-4FE7FE248485}"/>
              </a:ext>
            </a:extLst>
          </p:cNvPr>
          <p:cNvSpPr txBox="1">
            <a:spLocks/>
          </p:cNvSpPr>
          <p:nvPr/>
        </p:nvSpPr>
        <p:spPr>
          <a:xfrm>
            <a:off x="3367260" y="0"/>
            <a:ext cx="3285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iret One"/>
              <a:buNone/>
              <a:defRPr sz="18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>
                <a:latin typeface="+mn-lt"/>
              </a:rPr>
              <a:t>Predict Data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38F3D-F0B3-4E35-A2F2-EF4857ADAD9F}"/>
              </a:ext>
            </a:extLst>
          </p:cNvPr>
          <p:cNvSpPr txBox="1"/>
          <p:nvPr/>
        </p:nvSpPr>
        <p:spPr>
          <a:xfrm>
            <a:off x="4620201" y="2982503"/>
            <a:ext cx="4000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memilki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yang </a:t>
            </a:r>
            <a:r>
              <a:rPr lang="en-US" dirty="0" err="1"/>
              <a:t>kuat</a:t>
            </a:r>
            <a:r>
              <a:rPr lang="en-US" dirty="0"/>
              <a:t> 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Power Vs Price</a:t>
            </a:r>
          </a:p>
          <a:p>
            <a:pPr algn="just"/>
            <a:r>
              <a:rPr lang="en-US" dirty="0"/>
              <a:t>Engine Vs Power</a:t>
            </a:r>
          </a:p>
          <a:p>
            <a:pPr algn="just"/>
            <a:r>
              <a:rPr lang="en-US" dirty="0"/>
              <a:t>Engine Vs Price </a:t>
            </a:r>
          </a:p>
        </p:txBody>
      </p:sp>
    </p:spTree>
    <p:extLst>
      <p:ext uri="{BB962C8B-B14F-4D97-AF65-F5344CB8AC3E}">
        <p14:creationId xmlns:p14="http://schemas.microsoft.com/office/powerpoint/2010/main" val="25361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382065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n-NO" sz="1200" dirty="0">
                <a:solidFill>
                  <a:schemeClr val="bg2">
                    <a:lumMod val="50000"/>
                  </a:schemeClr>
                </a:solidFill>
              </a:rPr>
              <a:t>Input untuk melihat fitur mana yang paling dan paling tidak penting untuk memprediksi harga mobil bekas: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1661" y="135714"/>
            <a:ext cx="56190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Feature/</a:t>
            </a:r>
            <a:r>
              <a:rPr lang="en-US" sz="2400" dirty="0" err="1">
                <a:latin typeface="+mn-lt"/>
              </a:rPr>
              <a:t>atribut</a:t>
            </a:r>
            <a:r>
              <a:rPr lang="en-US" sz="2400" dirty="0">
                <a:latin typeface="+mn-lt"/>
              </a:rPr>
              <a:t> yang paling </a:t>
            </a:r>
            <a:r>
              <a:rPr lang="en-US" sz="2400" dirty="0" err="1">
                <a:latin typeface="+mn-lt"/>
              </a:rPr>
              <a:t>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menggunakan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Extratree</a:t>
            </a:r>
            <a:r>
              <a:rPr lang="en-US" sz="2400" dirty="0">
                <a:latin typeface="+mn-lt"/>
              </a:rPr>
              <a:t> Regressor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64325-F1EB-4221-92D6-BD1ED23D9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3" t="40741" r="33334" b="28444"/>
          <a:stretch/>
        </p:blipFill>
        <p:spPr>
          <a:xfrm>
            <a:off x="320040" y="1846484"/>
            <a:ext cx="5360377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76989-F6C3-4049-ADE2-AAF5373E9EEE}"/>
              </a:ext>
            </a:extLst>
          </p:cNvPr>
          <p:cNvSpPr txBox="1"/>
          <p:nvPr/>
        </p:nvSpPr>
        <p:spPr>
          <a:xfrm>
            <a:off x="5791200" y="2388066"/>
            <a:ext cx="32232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Transmission_n</a:t>
            </a:r>
            <a:r>
              <a:rPr lang="en-US" dirty="0"/>
              <a:t> dan </a:t>
            </a:r>
            <a:r>
              <a:rPr lang="en-US" dirty="0" err="1"/>
              <a:t>Owner_Type_n</a:t>
            </a:r>
            <a:r>
              <a:rPr lang="en-US" dirty="0"/>
              <a:t> adalah the most and least important features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bekas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44F64-33B9-4DF0-ACAD-578BC854850E}"/>
              </a:ext>
            </a:extLst>
          </p:cNvPr>
          <p:cNvCxnSpPr/>
          <p:nvPr/>
        </p:nvCxnSpPr>
        <p:spPr>
          <a:xfrm>
            <a:off x="320040" y="3878580"/>
            <a:ext cx="31242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99857-81A9-4A58-A033-D8602B376E98}"/>
              </a:ext>
            </a:extLst>
          </p:cNvPr>
          <p:cNvCxnSpPr/>
          <p:nvPr/>
        </p:nvCxnSpPr>
        <p:spPr>
          <a:xfrm>
            <a:off x="335280" y="2247900"/>
            <a:ext cx="3124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499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118276" y="712966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n-NO" sz="1200" dirty="0">
                <a:solidFill>
                  <a:schemeClr val="bg2">
                    <a:lumMod val="50000"/>
                  </a:schemeClr>
                </a:solidFill>
              </a:rPr>
              <a:t>Menerapkan model yang berbeda pada data: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endParaRPr lang="nn-NO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920" y="0"/>
            <a:ext cx="3189360" cy="397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+mn-lt"/>
              </a:rPr>
              <a:t>Best Model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 Best Score</a:t>
            </a:r>
            <a:endParaRPr sz="1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F4879-EE8F-46E7-BE28-C36D84947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21670" r="55250" b="7999"/>
          <a:stretch/>
        </p:blipFill>
        <p:spPr>
          <a:xfrm>
            <a:off x="119270" y="712966"/>
            <a:ext cx="3982650" cy="4285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2D90BF-DC1D-4B4F-8F19-5E83CB33589F}"/>
              </a:ext>
            </a:extLst>
          </p:cNvPr>
          <p:cNvSpPr txBox="1"/>
          <p:nvPr/>
        </p:nvSpPr>
        <p:spPr>
          <a:xfrm>
            <a:off x="4263556" y="2053502"/>
            <a:ext cx="4779023" cy="2692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</a:rPr>
              <a:t>Random Forest </a:t>
            </a:r>
            <a:r>
              <a:rPr lang="en-US" sz="1100" b="1" dirty="0" err="1">
                <a:solidFill>
                  <a:srgbClr val="0070C0"/>
                </a:solidFill>
              </a:rPr>
              <a:t>memberikan</a:t>
            </a:r>
            <a:r>
              <a:rPr lang="en-US" sz="1100" b="1" dirty="0">
                <a:solidFill>
                  <a:srgbClr val="0070C0"/>
                </a:solidFill>
              </a:rPr>
              <a:t> </a:t>
            </a:r>
            <a:r>
              <a:rPr lang="en-US" sz="1100" b="1" dirty="0" err="1">
                <a:solidFill>
                  <a:srgbClr val="0070C0"/>
                </a:solidFill>
              </a:rPr>
              <a:t>skor</a:t>
            </a:r>
            <a:r>
              <a:rPr lang="en-US" sz="1100" b="1" dirty="0">
                <a:solidFill>
                  <a:srgbClr val="0070C0"/>
                </a:solidFill>
              </a:rPr>
              <a:t> </a:t>
            </a:r>
            <a:r>
              <a:rPr lang="en-US" sz="1100" b="1" dirty="0" err="1">
                <a:solidFill>
                  <a:srgbClr val="0070C0"/>
                </a:solidFill>
              </a:rPr>
              <a:t>terbaik</a:t>
            </a:r>
            <a:r>
              <a:rPr lang="en-US" sz="1100" b="1" dirty="0">
                <a:solidFill>
                  <a:srgbClr val="0070C0"/>
                </a:solidFill>
              </a:rPr>
              <a:t> </a:t>
            </a:r>
            <a:r>
              <a:rPr lang="en-US" sz="1100" b="1" dirty="0" err="1">
                <a:solidFill>
                  <a:srgbClr val="0070C0"/>
                </a:solidFill>
              </a:rPr>
              <a:t>dengan</a:t>
            </a:r>
            <a:r>
              <a:rPr lang="en-US" sz="1100" b="1" dirty="0">
                <a:solidFill>
                  <a:srgbClr val="0070C0"/>
                </a:solidFill>
              </a:rPr>
              <a:t> </a:t>
            </a:r>
            <a:r>
              <a:rPr lang="en-US" sz="1100" b="1" dirty="0" err="1">
                <a:solidFill>
                  <a:srgbClr val="0070C0"/>
                </a:solidFill>
              </a:rPr>
              <a:t>akurasi</a:t>
            </a:r>
            <a:r>
              <a:rPr lang="en-US" sz="1100" b="1" dirty="0">
                <a:solidFill>
                  <a:srgbClr val="0070C0"/>
                </a:solidFill>
              </a:rPr>
              <a:t> 89%.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7BA7B-E8A2-428E-B4C3-4B3E20551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50" t="33926" r="20448" b="56462"/>
          <a:stretch/>
        </p:blipFill>
        <p:spPr>
          <a:xfrm>
            <a:off x="4233075" y="2392296"/>
            <a:ext cx="4779023" cy="428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F7D596-04AE-49EE-9B1B-E81982C4A19A}"/>
              </a:ext>
            </a:extLst>
          </p:cNvPr>
          <p:cNvSpPr txBox="1"/>
          <p:nvPr/>
        </p:nvSpPr>
        <p:spPr>
          <a:xfrm>
            <a:off x="7179655" y="3466370"/>
            <a:ext cx="1568105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rgbClr val="0070C0"/>
                </a:solidFill>
              </a:rPr>
              <a:t>Secara</a:t>
            </a:r>
            <a:r>
              <a:rPr lang="en-US" sz="1100" b="1" dirty="0">
                <a:solidFill>
                  <a:srgbClr val="0070C0"/>
                </a:solidFill>
              </a:rPr>
              <a:t> </a:t>
            </a:r>
            <a:r>
              <a:rPr lang="en-US" sz="1100" b="1" dirty="0" err="1">
                <a:solidFill>
                  <a:srgbClr val="0070C0"/>
                </a:solidFill>
              </a:rPr>
              <a:t>Grafik</a:t>
            </a:r>
            <a:endParaRPr lang="en-US" sz="11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1567E-F565-45DA-9161-6C77DC27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624" y="391792"/>
            <a:ext cx="4939955" cy="1592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6A552-9309-428C-8EA4-1EB059028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55691"/>
            <a:ext cx="2279709" cy="21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3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918483" y="2019381"/>
            <a:ext cx="5766832" cy="42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/>
              <a:t>Training data using decision tree : 13</a:t>
            </a:r>
            <a:br>
              <a:rPr lang="en-US" sz="2000" dirty="0"/>
            </a:br>
            <a:endParaRPr sz="2000" dirty="0"/>
          </a:p>
        </p:txBody>
      </p:sp>
      <p:sp>
        <p:nvSpPr>
          <p:cNvPr id="4" name="Google Shape;217;p40">
            <a:extLst>
              <a:ext uri="{FF2B5EF4-FFF2-40B4-BE49-F238E27FC236}">
                <a16:creationId xmlns:a16="http://schemas.microsoft.com/office/drawing/2014/main" id="{A6F3ADAF-E2FA-4441-8961-D449BAF31C96}"/>
              </a:ext>
            </a:extLst>
          </p:cNvPr>
          <p:cNvSpPr txBox="1">
            <a:spLocks/>
          </p:cNvSpPr>
          <p:nvPr/>
        </p:nvSpPr>
        <p:spPr>
          <a:xfrm>
            <a:off x="1598338" y="0"/>
            <a:ext cx="561907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87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 err="1">
                <a:latin typeface="+mn-lt"/>
              </a:rPr>
              <a:t>Prediksi</a:t>
            </a:r>
            <a:r>
              <a:rPr lang="en-US" sz="2400" dirty="0">
                <a:latin typeface="+mn-lt"/>
              </a:rPr>
              <a:t> / Testing Data </a:t>
            </a:r>
          </a:p>
        </p:txBody>
      </p:sp>
      <p:sp>
        <p:nvSpPr>
          <p:cNvPr id="6" name="Google Shape;199;p37">
            <a:extLst>
              <a:ext uri="{FF2B5EF4-FFF2-40B4-BE49-F238E27FC236}">
                <a16:creationId xmlns:a16="http://schemas.microsoft.com/office/drawing/2014/main" id="{7BB64AE0-E555-4480-9AE4-9385A870A15E}"/>
              </a:ext>
            </a:extLst>
          </p:cNvPr>
          <p:cNvSpPr txBox="1">
            <a:spLocks/>
          </p:cNvSpPr>
          <p:nvPr/>
        </p:nvSpPr>
        <p:spPr>
          <a:xfrm>
            <a:off x="2819258" y="3746879"/>
            <a:ext cx="6324742" cy="42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87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dirty="0"/>
              <a:t>Training data using Linear Regression : -3610.1092760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10FA9-E062-4A33-9CC2-DD65D4FE2BE6}"/>
              </a:ext>
            </a:extLst>
          </p:cNvPr>
          <p:cNvSpPr txBox="1"/>
          <p:nvPr/>
        </p:nvSpPr>
        <p:spPr>
          <a:xfrm>
            <a:off x="87446" y="597013"/>
            <a:ext cx="28310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Prediction:</a:t>
            </a:r>
          </a:p>
          <a:p>
            <a:br>
              <a:rPr lang="en-US" sz="1800" dirty="0"/>
            </a:br>
            <a:r>
              <a:rPr lang="en-US" sz="1800" dirty="0"/>
              <a:t>1.   17 Maruti 	(</a:t>
            </a:r>
            <a:r>
              <a:rPr lang="en-US" sz="1800" dirty="0" err="1"/>
              <a:t>Brand_Name</a:t>
            </a:r>
            <a:r>
              <a:rPr lang="en-US" sz="1800" dirty="0"/>
              <a:t>)</a:t>
            </a:r>
          </a:p>
          <a:p>
            <a:r>
              <a:rPr lang="en-US" sz="1800" dirty="0"/>
              <a:t>2.   2014(year)</a:t>
            </a:r>
          </a:p>
          <a:p>
            <a:r>
              <a:rPr lang="en-US" sz="1800" dirty="0"/>
              <a:t>3.   27365(KM drove)</a:t>
            </a:r>
          </a:p>
          <a:p>
            <a:r>
              <a:rPr lang="en-US" sz="1800" dirty="0"/>
              <a:t>4.   28.4(mileage)</a:t>
            </a:r>
          </a:p>
          <a:p>
            <a:r>
              <a:rPr lang="en-US" sz="1800" dirty="0"/>
              <a:t>5.   1248(cc)</a:t>
            </a:r>
          </a:p>
          <a:p>
            <a:r>
              <a:rPr lang="en-US" sz="1800" dirty="0"/>
              <a:t>6.   74(power)</a:t>
            </a:r>
          </a:p>
          <a:p>
            <a:r>
              <a:rPr lang="en-US" sz="1800" dirty="0"/>
              <a:t>7.   5.0-no of seats</a:t>
            </a:r>
          </a:p>
          <a:p>
            <a:r>
              <a:rPr lang="en-US" sz="1800" dirty="0"/>
              <a:t>8.   1-Diesel</a:t>
            </a:r>
          </a:p>
          <a:p>
            <a:r>
              <a:rPr lang="en-US" sz="1800" dirty="0"/>
              <a:t>9.   1-Manual</a:t>
            </a:r>
          </a:p>
          <a:p>
            <a:r>
              <a:rPr lang="en-US" sz="1800" dirty="0"/>
              <a:t>10.  0-first hand</a:t>
            </a:r>
          </a:p>
        </p:txBody>
      </p:sp>
      <p:sp>
        <p:nvSpPr>
          <p:cNvPr id="11" name="Google Shape;199;p37">
            <a:extLst>
              <a:ext uri="{FF2B5EF4-FFF2-40B4-BE49-F238E27FC236}">
                <a16:creationId xmlns:a16="http://schemas.microsoft.com/office/drawing/2014/main" id="{025F9BBE-CB0A-4BB7-9169-D2125555DE04}"/>
              </a:ext>
            </a:extLst>
          </p:cNvPr>
          <p:cNvSpPr txBox="1">
            <a:spLocks/>
          </p:cNvSpPr>
          <p:nvPr/>
        </p:nvSpPr>
        <p:spPr>
          <a:xfrm>
            <a:off x="3218435" y="2487682"/>
            <a:ext cx="5766832" cy="42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87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dirty="0"/>
              <a:t>Training data using </a:t>
            </a:r>
            <a:r>
              <a:rPr lang="en-US" sz="2000" dirty="0" err="1"/>
              <a:t>kNN</a:t>
            </a:r>
            <a:r>
              <a:rPr lang="en-US" sz="2000" dirty="0"/>
              <a:t> : 3.068</a:t>
            </a:r>
          </a:p>
        </p:txBody>
      </p:sp>
      <p:sp>
        <p:nvSpPr>
          <p:cNvPr id="12" name="Google Shape;199;p37">
            <a:extLst>
              <a:ext uri="{FF2B5EF4-FFF2-40B4-BE49-F238E27FC236}">
                <a16:creationId xmlns:a16="http://schemas.microsoft.com/office/drawing/2014/main" id="{2C517592-9131-4ED4-BB4F-E09D4937E3BD}"/>
              </a:ext>
            </a:extLst>
          </p:cNvPr>
          <p:cNvSpPr txBox="1">
            <a:spLocks/>
          </p:cNvSpPr>
          <p:nvPr/>
        </p:nvSpPr>
        <p:spPr>
          <a:xfrm>
            <a:off x="3359635" y="3117280"/>
            <a:ext cx="5766832" cy="42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87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dirty="0"/>
              <a:t>Training data using random forest : 6.39033333</a:t>
            </a:r>
          </a:p>
        </p:txBody>
      </p:sp>
    </p:spTree>
    <p:extLst>
      <p:ext uri="{BB962C8B-B14F-4D97-AF65-F5344CB8AC3E}">
        <p14:creationId xmlns:p14="http://schemas.microsoft.com/office/powerpoint/2010/main" val="369505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33000" y="1765950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</a:t>
            </a:r>
            <a:endParaRPr sz="5400" dirty="0"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95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129784"/>
            <a:ext cx="8290560" cy="3045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Kelompok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kami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akan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menganalisis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dataset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mobil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bekas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Analisis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ini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akan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memberi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tahu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kita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berbagai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fitur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yang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bertanggung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jawab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atas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harga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mobil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bekas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Dengan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analisa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ini, kami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akan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memprediksi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harga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mobil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bekas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Sumber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: Dataset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diambil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dari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Kaggle.</a:t>
            </a:r>
            <a:endParaRPr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Google Shape;217;p40">
            <a:extLst>
              <a:ext uri="{FF2B5EF4-FFF2-40B4-BE49-F238E27FC236}">
                <a16:creationId xmlns:a16="http://schemas.microsoft.com/office/drawing/2014/main" id="{8E06FEAD-1890-494F-B90A-2FD1D5551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0667" y="838201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+mn-lt"/>
              </a:rPr>
              <a:t>Latar Belakang</a:t>
            </a:r>
            <a:endParaRPr sz="2800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35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807162"/>
            <a:ext cx="8290560" cy="2733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Untuk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detail variable data yang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digunakan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adalah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sebagai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berikut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Name		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: </a:t>
            </a:r>
            <a:r>
              <a:rPr lang="nl-NL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Nama merek dan model mobil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Location	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Lokasi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dari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Mobil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tersebut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Year		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Tahun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pembuatan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mobil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kilometers_Driven</a:t>
            </a: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Berapa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km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mobil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telah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dikendarai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Fuel_Type</a:t>
            </a: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	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CNG/Diesel/Petrol/LPG/Electric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Transmission		: 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Manual/Automatic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Owner_Type</a:t>
            </a: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		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: First/second/Third/Fourth or lebih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tinggi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Mileage	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Jarak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tempuh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mobil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Power	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Kekuatan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mobil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Seats		: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Jumlah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Seat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dalam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Mobil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New _Price		: 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Harga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mobil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baru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Price			: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  Harga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mobil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bekas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Dataset</a:t>
            </a:r>
            <a:endParaRPr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957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4236720" y="2205464"/>
            <a:ext cx="4594859" cy="1360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Langkah-Langkah</a:t>
            </a:r>
            <a:endParaRPr dirty="0"/>
          </a:p>
        </p:txBody>
      </p:sp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00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898602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Impor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paket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/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perpustakaan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penting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Muat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	file =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pd.read_csv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('/ content / drive /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MyDrive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/ sari / train-data.csv')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/>
              <a:t>D</a:t>
            </a:r>
            <a:r>
              <a:rPr lang="en-US" sz="2400" dirty="0" err="1"/>
              <a:t>ata</a:t>
            </a:r>
            <a:r>
              <a:rPr lang="en-US" sz="2400" dirty="0"/>
              <a:t> Preparation / Data Cleaning</a:t>
            </a:r>
            <a:endParaRPr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005A1-2ABC-4DB9-87F1-77DE1925F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t="35135" r="1166" b="6370"/>
          <a:stretch/>
        </p:blipFill>
        <p:spPr>
          <a:xfrm>
            <a:off x="1351327" y="2293620"/>
            <a:ext cx="6441345" cy="27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8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26720" y="1429690"/>
            <a:ext cx="8290560" cy="196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Detail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bingkai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data kami: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Bingkai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data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memiliki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6019 baris dan 13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kolom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Google Shape;217;p40">
            <a:extLst>
              <a:ext uri="{FF2B5EF4-FFF2-40B4-BE49-F238E27FC236}">
                <a16:creationId xmlns:a16="http://schemas.microsoft.com/office/drawing/2014/main" id="{77C464C7-BFD8-4C50-93CB-BF0B09C60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500" y="272744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n-lt"/>
              </a:rPr>
              <a:t>Langkah-Langkah</a:t>
            </a:r>
            <a:endParaRPr sz="24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924B0-1EAA-4EFA-BFA3-509DE5414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38075" r="-8000" b="50000"/>
          <a:stretch/>
        </p:blipFill>
        <p:spPr>
          <a:xfrm>
            <a:off x="640080" y="1626588"/>
            <a:ext cx="8023860" cy="613410"/>
          </a:xfrm>
          <a:prstGeom prst="rect">
            <a:avLst/>
          </a:prstGeom>
        </p:spPr>
      </p:pic>
      <p:sp>
        <p:nvSpPr>
          <p:cNvPr id="13" name="Google Shape;206;p38">
            <a:extLst>
              <a:ext uri="{FF2B5EF4-FFF2-40B4-BE49-F238E27FC236}">
                <a16:creationId xmlns:a16="http://schemas.microsoft.com/office/drawing/2014/main" id="{A061C542-C835-43C5-B8E2-1C2BE1E08EE9}"/>
              </a:ext>
            </a:extLst>
          </p:cNvPr>
          <p:cNvSpPr txBox="1">
            <a:spLocks/>
          </p:cNvSpPr>
          <p:nvPr/>
        </p:nvSpPr>
        <p:spPr>
          <a:xfrm>
            <a:off x="426720" y="2473301"/>
            <a:ext cx="8290560" cy="1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171450" indent="-1714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2">
                    <a:lumMod val="50000"/>
                  </a:schemeClr>
                </a:solidFill>
              </a:rPr>
              <a:t>Cleansing Data: untuk memeriksa missing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931059-3AB3-4529-93D9-24E6EECD0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00" t="27796" r="12417" b="7852"/>
          <a:stretch/>
        </p:blipFill>
        <p:spPr>
          <a:xfrm>
            <a:off x="762000" y="2670199"/>
            <a:ext cx="5452500" cy="24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20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758</Words>
  <Application>Microsoft Office PowerPoint</Application>
  <PresentationFormat>On-screen Show (16:9)</PresentationFormat>
  <Paragraphs>120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Oxygen Light</vt:lpstr>
      <vt:lpstr>charter</vt:lpstr>
      <vt:lpstr>Arial</vt:lpstr>
      <vt:lpstr>Bebas Neue</vt:lpstr>
      <vt:lpstr>Oxygen</vt:lpstr>
      <vt:lpstr>Fira Sans</vt:lpstr>
      <vt:lpstr>Poiret One</vt:lpstr>
      <vt:lpstr>Minimalist Aesthetic Slideshow by Slidesgo</vt:lpstr>
      <vt:lpstr>DATA SCIENCE FOR BUSINESS   Prediksi Menggunakan Linear Regression, Decisiontree, Randomforest dan Kneighbors pada Harga Mobil Second </vt:lpstr>
      <vt:lpstr>AGENDA</vt:lpstr>
      <vt:lpstr>Latar Belakang</vt:lpstr>
      <vt:lpstr>Latar Belakang</vt:lpstr>
      <vt:lpstr>Data set</vt:lpstr>
      <vt:lpstr>Dataset</vt:lpstr>
      <vt:lpstr>Langkah-Langkah</vt:lpstr>
      <vt:lpstr>Data Preparation / Data Cleaning</vt:lpstr>
      <vt:lpstr>Langkah-Langkah</vt:lpstr>
      <vt:lpstr>Langkah-Langkah</vt:lpstr>
      <vt:lpstr>Langkah-Langkah</vt:lpstr>
      <vt:lpstr>Langkah-Langkah</vt:lpstr>
      <vt:lpstr>Feature Engineering</vt:lpstr>
      <vt:lpstr>Langkah-Langkah</vt:lpstr>
      <vt:lpstr>Langkah-Langkah</vt:lpstr>
      <vt:lpstr>Data Analysis</vt:lpstr>
      <vt:lpstr>Langkah-Langkah</vt:lpstr>
      <vt:lpstr>Langkah-Langkah</vt:lpstr>
      <vt:lpstr>PowerPoint Presentation</vt:lpstr>
      <vt:lpstr>Predict Data</vt:lpstr>
      <vt:lpstr>Remove Outliner</vt:lpstr>
      <vt:lpstr>Handing categorical data </vt:lpstr>
      <vt:lpstr>Correlation Matrix</vt:lpstr>
      <vt:lpstr>Feature/atribut yang paling penting menggunakan Extratree Regressor</vt:lpstr>
      <vt:lpstr>Best Model  Best Score</vt:lpstr>
      <vt:lpstr>Training data using decision tree : 13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BUSINESS  GROUP 4  Prediksi Menggunakan Linear Regression, Decisiontree, Randomforest dan Kneighbors pada Harga Mobil Bekas   Sari Rahmawati                   (2006501002) Imanda Khoirunnisa Hasna (2006555466)</dc:title>
  <dc:creator>Imanda K</dc:creator>
  <cp:lastModifiedBy>User</cp:lastModifiedBy>
  <cp:revision>49</cp:revision>
  <dcterms:modified xsi:type="dcterms:W3CDTF">2021-05-20T13:38:21Z</dcterms:modified>
</cp:coreProperties>
</file>